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15" r:id="rId2"/>
    <p:sldId id="313" r:id="rId3"/>
    <p:sldId id="297" r:id="rId4"/>
    <p:sldId id="298" r:id="rId5"/>
    <p:sldId id="305" r:id="rId6"/>
    <p:sldId id="299" r:id="rId7"/>
    <p:sldId id="300" r:id="rId8"/>
    <p:sldId id="288" r:id="rId9"/>
    <p:sldId id="311" r:id="rId10"/>
    <p:sldId id="309" r:id="rId11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32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78" y="-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Desktop\&#1055;&#1056;&#1054;&#1045;&#1050;&#1058;%20&#1056;&#1040;&#1047;&#1042;&#1048;&#1058;&#1048;&#1045;%202017-2019\&#1057;&#1093;&#1077;&#1084;&#1099;%20&#1074;%20&#1087;&#1088;&#1086;&#1077;&#1082;&#1090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Desktop\&#1055;&#1056;&#1054;&#1045;&#1050;&#1058;%20&#1056;&#1040;&#1047;&#1042;&#1048;&#1058;&#1048;&#1045;%202017-2019\&#1057;&#1093;&#1077;&#1084;&#1099;%20&#1074;%20&#1087;&#1088;&#1086;&#1077;&#1082;&#1090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Среднесписочная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исленность работников, чел.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949391271664313"/>
          <c:y val="7.2427476610124511E-2"/>
        </c:manualLayout>
      </c:layout>
    </c:title>
    <c:plotArea>
      <c:layout>
        <c:manualLayout>
          <c:layoutTarget val="inner"/>
          <c:xMode val="edge"/>
          <c:yMode val="edge"/>
          <c:x val="3.4007577579634213E-2"/>
          <c:y val="0.40427700580560411"/>
          <c:w val="0.93198484484073152"/>
          <c:h val="0.52329551758427173"/>
        </c:manualLayout>
      </c:layout>
      <c:lineChart>
        <c:grouping val="stack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2812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3102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Лист1!$A$10:$A$11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Лист1!$B$10:$B$11</c:f>
              <c:numCache>
                <c:formatCode>General</c:formatCode>
                <c:ptCount val="2"/>
                <c:pt idx="0">
                  <c:v>4997</c:v>
                </c:pt>
                <c:pt idx="1">
                  <c:v>5232</c:v>
                </c:pt>
              </c:numCache>
            </c:numRef>
          </c:val>
        </c:ser>
        <c:dLbls>
          <c:showVal val="1"/>
        </c:dLbls>
        <c:marker val="1"/>
        <c:axId val="50320512"/>
        <c:axId val="89750912"/>
      </c:lineChart>
      <c:valAx>
        <c:axId val="89750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0320512"/>
        <c:crosses val="autoZero"/>
        <c:crossBetween val="between"/>
      </c:valAx>
      <c:catAx>
        <c:axId val="50320512"/>
        <c:scaling>
          <c:orientation val="minMax"/>
        </c:scaling>
        <c:delete val="1"/>
        <c:axPos val="b"/>
        <c:majorTickMark val="none"/>
        <c:tickLblPos val="nextTo"/>
        <c:crossAx val="89750912"/>
        <c:crosses val="autoZero"/>
        <c:auto val="1"/>
        <c:lblAlgn val="ctr"/>
        <c:lblOffset val="100"/>
      </c:catAx>
    </c:plotArea>
    <c:plotVisOnly val="1"/>
    <c:dispBlanksAs val="zero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Среднемесячная заработная плата </a:t>
            </a:r>
            <a:r>
              <a:rPr lang="ru-RU" sz="18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работников списочного состава, руб. в месяц</a:t>
            </a:r>
            <a:endParaRPr lang="ru-RU" dirty="0"/>
          </a:p>
        </c:rich>
      </c:tx>
      <c:layout>
        <c:manualLayout>
          <c:xMode val="edge"/>
          <c:yMode val="edge"/>
          <c:x val="0.17095144356955391"/>
          <c:y val="2.5749993917324323E-2"/>
        </c:manualLayout>
      </c:layout>
    </c:title>
    <c:plotArea>
      <c:layout/>
      <c:lineChart>
        <c:grouping val="stacked"/>
        <c:ser>
          <c:idx val="0"/>
          <c:order val="0"/>
          <c:dLbls>
            <c:dLbl>
              <c:idx val="0"/>
              <c:layout>
                <c:manualLayout>
                  <c:x val="0"/>
                  <c:y val="8.20507077681130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28430,5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1111111111111124E-2"/>
                  <c:y val="-1.07743353634896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30564,2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Лист1!$A$34:$A$35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Лист1!$B$34:$B$35</c:f>
              <c:numCache>
                <c:formatCode>General</c:formatCode>
                <c:ptCount val="2"/>
                <c:pt idx="0">
                  <c:v>26278.7</c:v>
                </c:pt>
                <c:pt idx="1">
                  <c:v>28880.3</c:v>
                </c:pt>
              </c:numCache>
            </c:numRef>
          </c:val>
        </c:ser>
        <c:dLbls>
          <c:showVal val="1"/>
        </c:dLbls>
        <c:marker val="1"/>
        <c:axId val="50775168"/>
        <c:axId val="50776704"/>
      </c:lineChart>
      <c:catAx>
        <c:axId val="50775168"/>
        <c:scaling>
          <c:orientation val="minMax"/>
        </c:scaling>
        <c:delete val="1"/>
        <c:axPos val="b"/>
        <c:majorTickMark val="none"/>
        <c:tickLblPos val="nextTo"/>
        <c:crossAx val="50776704"/>
        <c:crosses val="autoZero"/>
        <c:auto val="1"/>
        <c:lblAlgn val="ctr"/>
        <c:lblOffset val="100"/>
      </c:catAx>
      <c:valAx>
        <c:axId val="507767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0775168"/>
        <c:crosses val="autoZero"/>
        <c:crossBetween val="between"/>
      </c:valAx>
    </c:plotArea>
    <c:plotVisOnly val="1"/>
    <c:dispBlanksAs val="zero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4557977363381535E-2"/>
          <c:y val="0.12768461229784334"/>
          <c:w val="0.73219607143004661"/>
          <c:h val="0.67352016200528209"/>
        </c:manualLayout>
      </c:layout>
      <c:pie3DChart>
        <c:varyColors val="1"/>
        <c:ser>
          <c:idx val="0"/>
          <c:order val="0"/>
          <c:explosion val="17"/>
          <c:dLbls>
            <c:dLbl>
              <c:idx val="0"/>
              <c:layout>
                <c:manualLayout>
                  <c:x val="8.7543961438469459E-2"/>
                  <c:y val="2.96294222495963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Местный бюджет
</a:t>
                    </a:r>
                    <a:r>
                      <a:rPr lang="ru-RU" dirty="0" smtClean="0"/>
                      <a:t>10%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1.0377940456687301E-2"/>
                  <c:y val="-0.1623636346668906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Бизнес-инкубирование</a:t>
                    </a:r>
                    <a:r>
                      <a:rPr lang="ru-RU" baseline="0" dirty="0" smtClean="0"/>
                      <a:t>  40 %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20818220960350473"/>
                  <c:y val="-5.925884449919277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Коммерческая деятельность
</a:t>
                    </a:r>
                    <a:r>
                      <a:rPr lang="ru-RU" dirty="0" smtClean="0"/>
                      <a:t>3 %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Областной бюджет 47 %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Лист1!$A$54:$A$57</c:f>
              <c:strCache>
                <c:ptCount val="4"/>
                <c:pt idx="0">
                  <c:v>Местный бюджет</c:v>
                </c:pt>
                <c:pt idx="1">
                  <c:v>Областной бюджет</c:v>
                </c:pt>
                <c:pt idx="2">
                  <c:v>Коммерческая деятельность</c:v>
                </c:pt>
                <c:pt idx="3">
                  <c:v>Бизнес-инкубирование </c:v>
                </c:pt>
              </c:strCache>
            </c:strRef>
          </c:cat>
          <c:val>
            <c:numRef>
              <c:f>Лист1!$B$54:$B$57</c:f>
              <c:numCache>
                <c:formatCode>_-* #,##0.00_р_._-;\-* #,##0.00_р_._-;_-* "-"??_р_._-;_-@_-</c:formatCode>
                <c:ptCount val="4"/>
                <c:pt idx="0">
                  <c:v>822.7</c:v>
                </c:pt>
                <c:pt idx="1">
                  <c:v>1510.8</c:v>
                </c:pt>
                <c:pt idx="2">
                  <c:v>217.9</c:v>
                </c:pt>
                <c:pt idx="3">
                  <c:v>2757.6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6216058101020338E-2"/>
          <c:y val="0.1255819393130429"/>
          <c:w val="0.76772141939332994"/>
          <c:h val="0.71442776005180209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>
                <c:manualLayout>
                  <c:x val="0.1088019929756370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Местный бюджет
</a:t>
                    </a:r>
                    <a:r>
                      <a:rPr lang="ru-RU" dirty="0" smtClean="0"/>
                      <a:t>12%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4.947443711623617E-3"/>
                  <c:y val="-0.222386838485706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Областной </a:t>
                    </a:r>
                    <a:r>
                      <a:rPr lang="ru-RU" dirty="0"/>
                      <a:t>бюджет
</a:t>
                    </a:r>
                    <a:r>
                      <a:rPr lang="ru-RU" dirty="0" smtClean="0"/>
                      <a:t>36%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Коммерческая деятельность
</a:t>
                    </a:r>
                    <a:r>
                      <a:rPr lang="ru-RU" dirty="0" smtClean="0"/>
                      <a:t>3 %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err="1"/>
                      <a:t>Бизнес-инкубирование</a:t>
                    </a:r>
                    <a:r>
                      <a:rPr lang="ru-RU"/>
                      <a:t> 
</a:t>
                    </a:r>
                    <a:r>
                      <a:rPr lang="ru-RU" smtClean="0"/>
                      <a:t>49</a:t>
                    </a:r>
                    <a:r>
                      <a:rPr lang="ru-RU" baseline="0" smtClean="0"/>
                      <a:t> 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Лист1!$A$54:$A$57</c:f>
              <c:strCache>
                <c:ptCount val="4"/>
                <c:pt idx="0">
                  <c:v>Местный бюджет</c:v>
                </c:pt>
                <c:pt idx="1">
                  <c:v>Областной бюджет</c:v>
                </c:pt>
                <c:pt idx="2">
                  <c:v>Коммерческая деятельность</c:v>
                </c:pt>
                <c:pt idx="3">
                  <c:v>Бизнес-инкубирование </c:v>
                </c:pt>
              </c:strCache>
            </c:strRef>
          </c:cat>
          <c:val>
            <c:numRef>
              <c:f>Лист1!$B$54:$B$57</c:f>
              <c:numCache>
                <c:formatCode>_-* #,##0.00_р_._-;\-* #,##0.00_р_._-;_-* "-"??_р_._-;_-@_-</c:formatCode>
                <c:ptCount val="4"/>
                <c:pt idx="0">
                  <c:v>822.7</c:v>
                </c:pt>
                <c:pt idx="1">
                  <c:v>1510.8</c:v>
                </c:pt>
                <c:pt idx="2">
                  <c:v>217.9</c:v>
                </c:pt>
                <c:pt idx="3">
                  <c:v>2757.6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0.83333</cdr:y>
    </cdr:from>
    <cdr:to>
      <cdr:x>1</cdr:x>
      <cdr:y>0.9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785951"/>
          <a:ext cx="4107908" cy="14287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0.92308</cdr:y>
    </cdr:from>
    <cdr:to>
      <cdr:x>1</cdr:x>
      <cdr:y>0.99648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714512"/>
          <a:ext cx="4572000" cy="13633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280C09-C46C-4FE9-810D-92A9D258A511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BA9FA7-6A2C-48AC-9E3D-6481EDD60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Консультационные услуги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3DE418-BABA-4C3F-AB5D-6231999484C1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автосервис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1D535F-AFF4-4312-829B-6A032FBA6BB8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AFB0A8-5031-42EE-A984-75C281850000}" type="slidenum">
              <a:rPr lang="ru-RU" smtClean="0">
                <a:latin typeface="Arial" charset="0"/>
                <a:cs typeface="Arial" charset="0"/>
              </a:rPr>
              <a:pPr/>
              <a:t>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Зал площадью 11,1 кв.м. сдается в аренду для проведения конференций переговоров.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841D95-D9F0-49FB-9F2B-F22F7E8B57BF}" type="slidenum">
              <a:rPr lang="ru-RU" smtClean="0">
                <a:latin typeface="Arial" charset="0"/>
                <a:cs typeface="Arial" charset="0"/>
              </a:rPr>
              <a:pPr/>
              <a:t>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Структура бюджета Фонда в 2016 году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BEE4AB-FAE7-43E0-A280-744F55A18ADB}" type="slidenum">
              <a:rPr lang="ru-RU" smtClean="0">
                <a:latin typeface="Arial" charset="0"/>
                <a:cs typeface="Arial" charset="0"/>
              </a:rPr>
              <a:pPr/>
              <a:t>9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7.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B812A5-B0A3-40C5-A888-0C7E029B5B47}" type="slidenum">
              <a:rPr lang="ru-RU" smtClean="0">
                <a:latin typeface="Arial" charset="0"/>
                <a:cs typeface="Arial" charset="0"/>
              </a:rPr>
              <a:pPr/>
              <a:t>10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1989535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36DA-5AD7-4F5C-992C-8634E2E5EA02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F15A-7F02-4E6A-83F2-1892E0179B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1022-3AC0-4BB7-9CBD-BEE12C3B0C0F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5A9C-2389-4CD7-B752-91767B8BF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1103-4D09-4260-9791-739A66B791A7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EA32-1880-4897-BDAA-47E41BE04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921D-6C14-4CD0-A4F8-94D89E280CC5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BE0E-EA74-4ABC-B702-8FD52BA1B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1989535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333E-B5D0-42E2-A198-173ED31C7F3F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5294-6B33-4744-A3EF-90700AA7C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A1834-F885-4925-A7E0-E0417E005246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4705-D73C-4630-A933-17798DC39D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E20C-1901-4F38-A5EF-27F625D3D8B7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849D-5B3F-440A-8352-E9DB14591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77C5-A0F3-4410-AFC5-FE0A236897B6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6A22-A48A-46A9-8165-F7AC37DF47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DE74-F73B-4E1C-BCDC-D3B8C4AF2CB6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5CDD-D4FD-484F-911B-195C58424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4119-B2AC-4434-953B-C8103CE728CF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19FF-81E7-4B15-8B32-E03F63168C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1989535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8F8A-3067-4C20-BE9F-D7F57E54C427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CF38-65AD-4E00-A117-B7F49DE689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544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6" y="3278981"/>
            <a:ext cx="6511925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548879"/>
            <a:ext cx="6400800" cy="260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B5FBE9-ECF1-4ED9-8D9D-D08B03B84E1E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F74F1E-B2CB-43AE-A153-B1E234610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5" r:id="rId2"/>
    <p:sldLayoutId id="2147483834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5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1" y="3789760"/>
            <a:ext cx="5637213" cy="66079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17563" y="2349104"/>
            <a:ext cx="7175500" cy="13454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pic>
        <p:nvPicPr>
          <p:cNvPr id="10244" name="Picture 2" descr="C:\Users\Time Office-1\Desktop\Фон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3112" y="-433388"/>
            <a:ext cx="10691813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12814" y="267891"/>
            <a:ext cx="5101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Планируемые мероприятия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 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61950" y="789385"/>
            <a:ext cx="86741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Выход программы «Дела не малые»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передачи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кварталах.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Публикация объявлений в газете «Маяк» при наличии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свободных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помещений  в Бизнес – инкубаторе не менее одного раза в квартал.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Ежедневное обновление новостной строки в группе в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https://vk.com/fond47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Проведение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семинаров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актуальным темам по вопросам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предпринимательства.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Проведение курсов «Введение в предпринимательство» не менее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15-20 человек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Организация участия СМП в  областном выездном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семинаре «Энергия возможностей».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Подача заявок в АИС на субсидии для СМСП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714346" y="928676"/>
          <a:ext cx="7929619" cy="1546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422">
                  <a:extLst>
                    <a:ext uri="{9D8B030D-6E8A-4147-A177-3AD203B41FA5}"/>
                  </a:extLst>
                </a:gridCol>
                <a:gridCol w="1571644">
                  <a:extLst>
                    <a:ext uri="{9D8B030D-6E8A-4147-A177-3AD203B41FA5}"/>
                  </a:extLst>
                </a:gridCol>
                <a:gridCol w="1502454">
                  <a:extLst>
                    <a:ext uri="{9D8B030D-6E8A-4147-A177-3AD203B41FA5}"/>
                  </a:extLst>
                </a:gridCol>
                <a:gridCol w="1501192">
                  <a:extLst>
                    <a:ext uri="{9D8B030D-6E8A-4147-A177-3AD203B41FA5}"/>
                  </a:extLst>
                </a:gridCol>
                <a:gridCol w="1376907">
                  <a:extLst>
                    <a:ext uri="{9D8B030D-6E8A-4147-A177-3AD203B41FA5}"/>
                  </a:extLst>
                </a:gridCol>
              </a:tblGrid>
              <a:tr h="31987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Малые предприятия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 предприятия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extLst>
                  <a:ext uri="{0D108BD9-81ED-4DB2-BD59-A6C34878D82A}"/>
                </a:extLst>
              </a:tr>
              <a:tr h="90674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субъектов малого среднего предпринимательства по данным ИФНС на 01.01.2018 год*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extLst>
                  <a:ext uri="{0D108BD9-81ED-4DB2-BD59-A6C34878D82A}"/>
                </a:extLst>
              </a:tr>
              <a:tr h="319873">
                <a:tc gridSpan="5"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-  количество зарегистрированных индивидуальных предпринимателей на конец 2017 года составляет – 1517 ед.</a:t>
                      </a:r>
                    </a:p>
                  </a:txBody>
                  <a:tcPr marL="91437" marR="91437" marT="34271" marB="3427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34271" marB="34271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71604" y="214296"/>
            <a:ext cx="6336703" cy="540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Потенциал малого и среднего бизнеса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57158" y="3071816"/>
          <a:ext cx="410790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4429124" y="3071816"/>
          <a:ext cx="457200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71604" y="2500312"/>
            <a:ext cx="6500858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создания рабочих мест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средними и малыми,</a:t>
            </a:r>
          </a:p>
          <a:p>
            <a:pPr algn="ctr" eaLnBrk="1" hangingPunct="1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предприятиями (включая микро –предприятия)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" y="272653"/>
            <a:ext cx="87487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 2010 году был запущен и реализован проект Фонда – офисный бизнес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инкубатор представляющий собой комплекс светлых отремонтированных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офисных помещений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  в которых в данный момент оказываются следующие услуги: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  </a:t>
            </a:r>
          </a:p>
        </p:txBody>
      </p:sp>
      <p:pic>
        <p:nvPicPr>
          <p:cNvPr id="11267" name="Picture 2" descr="C:\Users\Time Office-1\Desktop\туриз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5851" y="3358753"/>
            <a:ext cx="1312863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C:\Users\Time Office-1\Desktop\одеж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839" y="1803798"/>
            <a:ext cx="1341437" cy="70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C:\Users\Time Office-1\Desktop\празд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3075" y="1750219"/>
            <a:ext cx="26352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C:\Users\Time Office-1\Desktop\экскурс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5151" y="3464719"/>
            <a:ext cx="15668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Users\Time Office-1\Desktop\достав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3851" y="3590925"/>
            <a:ext cx="12239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C:\Users\Time Office-1\Desktop\копи цент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9" y="3575447"/>
            <a:ext cx="23764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C:\Users\Time Office-1\Desktop\услуг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451" y="1803797"/>
            <a:ext cx="2138363" cy="12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Прямоугольник 2"/>
          <p:cNvSpPr>
            <a:spLocks noChangeArrowheads="1"/>
          </p:cNvSpPr>
          <p:nvPr/>
        </p:nvSpPr>
        <p:spPr bwMode="auto">
          <a:xfrm>
            <a:off x="752476" y="4389835"/>
            <a:ext cx="12311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Копи - центр</a:t>
            </a:r>
          </a:p>
        </p:txBody>
      </p:sp>
      <p:sp>
        <p:nvSpPr>
          <p:cNvPr id="11275" name="Прямоугольник 4"/>
          <p:cNvSpPr>
            <a:spLocks noChangeArrowheads="1"/>
          </p:cNvSpPr>
          <p:nvPr/>
        </p:nvSpPr>
        <p:spPr bwMode="auto">
          <a:xfrm>
            <a:off x="5740400" y="3125392"/>
            <a:ext cx="22616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Организация праздников</a:t>
            </a:r>
          </a:p>
        </p:txBody>
      </p:sp>
      <p:sp>
        <p:nvSpPr>
          <p:cNvPr id="11276" name="Прямоугольник 6"/>
          <p:cNvSpPr>
            <a:spLocks noChangeArrowheads="1"/>
          </p:cNvSpPr>
          <p:nvPr/>
        </p:nvSpPr>
        <p:spPr bwMode="auto">
          <a:xfrm>
            <a:off x="6994526" y="4256485"/>
            <a:ext cx="2015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Туристический бизнес</a:t>
            </a:r>
          </a:p>
        </p:txBody>
      </p:sp>
      <p:sp>
        <p:nvSpPr>
          <p:cNvPr id="11277" name="Прямоугольник 7"/>
          <p:cNvSpPr>
            <a:spLocks noChangeArrowheads="1"/>
          </p:cNvSpPr>
          <p:nvPr/>
        </p:nvSpPr>
        <p:spPr bwMode="auto">
          <a:xfrm>
            <a:off x="5254625" y="4274344"/>
            <a:ext cx="16007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Служба доставки</a:t>
            </a:r>
          </a:p>
        </p:txBody>
      </p:sp>
      <p:sp>
        <p:nvSpPr>
          <p:cNvPr id="11278" name="Прямоугольник 8"/>
          <p:cNvSpPr>
            <a:spLocks noChangeArrowheads="1"/>
          </p:cNvSpPr>
          <p:nvPr/>
        </p:nvSpPr>
        <p:spPr bwMode="auto">
          <a:xfrm>
            <a:off x="2713038" y="2664619"/>
            <a:ext cx="22032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Пошив и ремонт одежды</a:t>
            </a:r>
          </a:p>
        </p:txBody>
      </p:sp>
      <p:sp>
        <p:nvSpPr>
          <p:cNvPr id="11279" name="Прямоугольник 9"/>
          <p:cNvSpPr>
            <a:spLocks noChangeArrowheads="1"/>
          </p:cNvSpPr>
          <p:nvPr/>
        </p:nvSpPr>
        <p:spPr bwMode="auto">
          <a:xfrm>
            <a:off x="2782889" y="4380310"/>
            <a:ext cx="2065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Экскурсионные услуги</a:t>
            </a:r>
          </a:p>
        </p:txBody>
      </p:sp>
      <p:sp>
        <p:nvSpPr>
          <p:cNvPr id="11280" name="Прямоугольник 10"/>
          <p:cNvSpPr>
            <a:spLocks noChangeArrowheads="1"/>
          </p:cNvSpPr>
          <p:nvPr/>
        </p:nvSpPr>
        <p:spPr bwMode="auto">
          <a:xfrm>
            <a:off x="30163" y="3146823"/>
            <a:ext cx="23435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Консультационные услуги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682626" y="246460"/>
            <a:ext cx="84248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на базе Фонда действует и функционирует производственный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Бизнес – инкубатор – комплекс реконструированных и отремонтированных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зданий под производственные помещения. В которых ведутся следующие виды деятельности: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1" name="Picture 2" descr="C:\Users\Time Office-1\Desktop\техносервис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9239" y="3398044"/>
            <a:ext cx="2232025" cy="119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C:\Users\Time Office-1\Desktop\дет одеж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9" y="3409950"/>
            <a:ext cx="2320925" cy="130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Users\Time Office-1\Desktop\поддо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7589" y="3495675"/>
            <a:ext cx="2179637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C:\Users\Time Office-1\Desktop\изд из камн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544241"/>
            <a:ext cx="3176588" cy="16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Прямоугольник 2"/>
          <p:cNvSpPr>
            <a:spLocks noChangeArrowheads="1"/>
          </p:cNvSpPr>
          <p:nvPr/>
        </p:nvSpPr>
        <p:spPr bwMode="auto">
          <a:xfrm>
            <a:off x="1044576" y="3182542"/>
            <a:ext cx="26084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Изготовление изделий из камня</a:t>
            </a:r>
          </a:p>
        </p:txBody>
      </p:sp>
      <p:sp>
        <p:nvSpPr>
          <p:cNvPr id="12296" name="Прямоугольник 3"/>
          <p:cNvSpPr>
            <a:spLocks noChangeArrowheads="1"/>
          </p:cNvSpPr>
          <p:nvPr/>
        </p:nvSpPr>
        <p:spPr bwMode="auto">
          <a:xfrm>
            <a:off x="3279776" y="4681538"/>
            <a:ext cx="27358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Изготовление и ремонт поддонов</a:t>
            </a:r>
          </a:p>
        </p:txBody>
      </p:sp>
      <p:sp>
        <p:nvSpPr>
          <p:cNvPr id="12297" name="Прямоугольник 5"/>
          <p:cNvSpPr>
            <a:spLocks noChangeArrowheads="1"/>
          </p:cNvSpPr>
          <p:nvPr/>
        </p:nvSpPr>
        <p:spPr bwMode="auto">
          <a:xfrm>
            <a:off x="6542088" y="4656535"/>
            <a:ext cx="2565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Автосервис – кузовные работы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Прямоугольник 6"/>
          <p:cNvSpPr>
            <a:spLocks noChangeArrowheads="1"/>
          </p:cNvSpPr>
          <p:nvPr/>
        </p:nvSpPr>
        <p:spPr bwMode="auto">
          <a:xfrm>
            <a:off x="506414" y="4742260"/>
            <a:ext cx="25293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Производство детской одежды</a:t>
            </a:r>
          </a:p>
        </p:txBody>
      </p:sp>
      <p:pic>
        <p:nvPicPr>
          <p:cNvPr id="12299" name="Picture 11" descr="C:\Users\Time Office-1\Desktop\автосерви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7276" y="1544241"/>
            <a:ext cx="4168775" cy="16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Прямоугольник 2"/>
          <p:cNvSpPr>
            <a:spLocks noChangeArrowheads="1"/>
          </p:cNvSpPr>
          <p:nvPr/>
        </p:nvSpPr>
        <p:spPr bwMode="auto">
          <a:xfrm>
            <a:off x="5737225" y="3164682"/>
            <a:ext cx="2604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Автосервис – малярные работы</a:t>
            </a:r>
          </a:p>
          <a:p>
            <a:pPr eaLnBrk="1" hangingPunct="1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16015" y="303610"/>
            <a:ext cx="7242200" cy="4268404"/>
          </a:xfrm>
        </p:spPr>
        <p:txBody>
          <a:bodyPr/>
          <a:lstStyle/>
          <a:p>
            <a:pPr marL="46037" indent="0" algn="ctr" eaLnBrk="1" hangingPunct="1">
              <a:buFont typeface="Georgia" pitchFamily="18" charset="0"/>
              <a:buNone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 конец 2017 года в офисном и производственном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Бизнес-инкубаторе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организаций/ИП –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16 ед.,</a:t>
            </a: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Количество рабочих мест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91 ед.,</a:t>
            </a: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Оборот организаций составил –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40,2 млн. руб.</a:t>
            </a: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Налоговые платежи во все уровни бюджетов составили –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3,1млн. руб. 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ime Office-1\Desktop\тайм оф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4" y="169069"/>
            <a:ext cx="3717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Time Office-1\Desktop\тай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089" y="2118122"/>
            <a:ext cx="4270375" cy="248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Time Office-1\Desktop\тайм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8" y="992982"/>
            <a:ext cx="4271962" cy="261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300038" y="364332"/>
            <a:ext cx="44878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На базе «Тайм офиса» оказываются следующие услуги: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252414" y="3706416"/>
            <a:ext cx="4377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Проведение переговоров, круглых столов. </a:t>
            </a:r>
          </a:p>
        </p:txBody>
      </p:sp>
      <p:sp>
        <p:nvSpPr>
          <p:cNvPr id="14343" name="Прямоугольник 2"/>
          <p:cNvSpPr>
            <a:spLocks noChangeArrowheads="1"/>
          </p:cNvSpPr>
          <p:nvPr/>
        </p:nvSpPr>
        <p:spPr bwMode="auto">
          <a:xfrm>
            <a:off x="5580064" y="1824037"/>
            <a:ext cx="2953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Показ обучающих фильмов.</a:t>
            </a:r>
            <a:endParaRPr lang="ru-RU"/>
          </a:p>
        </p:txBody>
      </p:sp>
      <p:sp>
        <p:nvSpPr>
          <p:cNvPr id="14344" name="Прямоугольник 3"/>
          <p:cNvSpPr>
            <a:spLocks noChangeArrowheads="1"/>
          </p:cNvSpPr>
          <p:nvPr/>
        </p:nvSpPr>
        <p:spPr bwMode="auto">
          <a:xfrm>
            <a:off x="5207000" y="4677967"/>
            <a:ext cx="3390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Предоставление рабочего места.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8" descr="IMG_0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00" y="897732"/>
            <a:ext cx="7488238" cy="32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866722" y="214313"/>
            <a:ext cx="3181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Конференц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зал» 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2124075" y="4299347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Зал площадью 11,1 кв.м. сдается в аренду для проведения переговоров.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49265" y="897731"/>
          <a:ext cx="8371207" cy="3945305"/>
        </p:xfrm>
        <a:graphic>
          <a:graphicData uri="http://schemas.openxmlformats.org/drawingml/2006/table">
            <a:tbl>
              <a:tblPr/>
              <a:tblGrid>
                <a:gridCol w="6765941"/>
                <a:gridCol w="785818"/>
                <a:gridCol w="819448"/>
              </a:tblGrid>
              <a:tr h="349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2016г.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2017г.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6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(местный бюджет) на текущее содержание фонда, реализация подпрограммы «Развитие и поддержка малого и среднего предпринимательства и потребительского рынка на территории Сосновоборского городского округа» муниципальной программы «Стимулирование экономической активности малого и среднего предпринимательства в Сосновоборском городском округе на 2014-2020 годы» (местный бюджет)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822,7</a:t>
                      </a:r>
                    </a:p>
                  </a:txBody>
                  <a:tcPr marL="41062" marR="410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692,7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5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государственной программы "Развитие и государственная поддержка малого, среднего предпринимательства в Ленинградской области на 2014-2018 годы» активности (областной бюджет)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1600,5 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2025,5  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61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услуг бизнес -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инкубирования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том числе коммунальные платежи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2667,9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2737,3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Полученные средства из других источников (доходы, нецелевые взносы, оказание платных услуг)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217,9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152,9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5309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5608,4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6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Расчеты с контрагентами (коммунальные платежи, оплата услуг, платежи в КУМИ)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1418,2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1614,6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Затраты, произведенные за счёт средств субсидий областного и местного бюджетов, связанных с проведением мероприятий, направленных на развитие малого и среднего предпринимательства.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2008,6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2718,2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6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заработной платы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1256,5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876,0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1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Перечисление налогов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619,5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533,5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87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СМИ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9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расходы:</a:t>
                      </a:r>
                    </a:p>
                  </a:txBody>
                  <a:tcPr marL="41062" marR="410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5309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5760,1</a:t>
                      </a:r>
                    </a:p>
                  </a:txBody>
                  <a:tcPr marL="57699" marR="57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9712" y="87474"/>
            <a:ext cx="5292080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Финансовый отчет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4929190" y="350045"/>
            <a:ext cx="4000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бюджета Фонда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2018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643438" y="2571750"/>
          <a:ext cx="414340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86314" y="951310"/>
          <a:ext cx="4000528" cy="1350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892"/>
                <a:gridCol w="1571636"/>
              </a:tblGrid>
              <a:tr h="197721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 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</a:t>
                      </a:r>
                      <a:r>
                        <a:rPr lang="ru-RU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721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Местный бюджет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722,7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721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Областной бюджет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3258,2     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547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Коммерческая деятельность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168,0  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721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Бизнес-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инкубирование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2773,6  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721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Итого 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6922,5   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285734"/>
            <a:ext cx="4071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бюджета Фонда в 2017 году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285720" y="2571750"/>
          <a:ext cx="414340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939771"/>
          <a:ext cx="4000528" cy="1417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1795"/>
                <a:gridCol w="1218733"/>
              </a:tblGrid>
              <a:tr h="219695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 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</a:t>
                      </a:r>
                      <a:r>
                        <a:rPr lang="ru-RU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695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Местный бюджет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692,7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695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Областной бюджет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2025,5     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1726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Коммерческая деятельность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152,9  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695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Бизнес-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инкубирование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2737,3  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818">
                <a:tc>
                  <a:txBody>
                    <a:bodyPr/>
                    <a:lstStyle/>
                    <a:p>
                      <a:pPr indent="342265"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Итого 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265"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5608,4   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2774</TotalTime>
  <Words>684</Words>
  <Application>Microsoft Office PowerPoint</Application>
  <PresentationFormat>Экран (16:9)</PresentationFormat>
  <Paragraphs>155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Сосновоборский муниципальный фонд поддержки предпринимательства (берег Финского залива</dc:title>
  <dc:creator>Для Всех</dc:creator>
  <cp:lastModifiedBy>Отдел Экономики-Чистякова И.В.</cp:lastModifiedBy>
  <cp:revision>179</cp:revision>
  <dcterms:created xsi:type="dcterms:W3CDTF">2017-02-16T10:30:28Z</dcterms:created>
  <dcterms:modified xsi:type="dcterms:W3CDTF">2018-06-04T13:59:20Z</dcterms:modified>
</cp:coreProperties>
</file>